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8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9D2B-70CB-2041-9E33-161433E64F0F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147B6-3D3B-224E-B90E-B517D3CF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92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6D449-DC40-3948-A735-0B598660CA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7C11-F83C-E3B0-3858-F28684EF5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9321D-EF99-22F6-7A86-F6C06CAD0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D882C-BA54-C3B5-A721-137098E3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5615-04A5-F619-0DC6-EF7CA185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B4AA4-C0B7-048A-E312-0CE0601F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9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798D-A742-45A8-DC6D-43553953D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FADA5-5027-C4A7-E1CC-6B3AE5E4A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3304-4F64-7180-0307-4013138D5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F8C49-5A72-930F-27AC-7DC1C12E7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ED62E-8C7A-289C-FA17-3E3414A5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B601F-C4FF-63B3-4F5C-888E91836A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23897-8CCE-221C-8306-4184E1E4C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6625B-28BD-9533-9610-230FB8A9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5936-4638-C1B5-E8E7-118CBED7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B16EB-FDF1-926A-8007-66857D61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054C-06F3-B5FB-92E2-BC2C81D6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BD81-CB64-98FA-2012-7E8DF2FE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088C-8BCC-7799-ED39-4E1B571D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95C9-25D3-64CD-697D-2ECADF8E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CAE7A-5600-0182-22AA-FDC6BA3E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4EFF-8DDD-B312-B87A-F903D8D2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E169C-CE25-2571-2900-72C83BC38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EF74D-0785-2150-5FCC-4C00C1E3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FA875-6811-295B-6D27-5197DD1B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5171-504B-3361-4537-F5A09807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9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2EF1-7917-0CE6-EA5A-5721380E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7A9B-29EA-C045-8295-6F77B9D85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5F649-8B6D-8C84-AB6D-FEE43400A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AF5CE-B334-F488-0FFD-179193A2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5640A-0804-D005-53F3-804E1F30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52D8D-FE29-027D-0D9B-552E6B01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AAB9-4E84-673D-A9FA-9CE98748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C4641-6425-8B91-0CA5-8C084D7E1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78C9C-C5B8-9838-FB40-4AAFA148B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81086-27D2-F024-34E6-B12444EA2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FC635-B93F-8283-8968-D78F437B7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13FCF-6599-6E68-C441-75199196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FD4867-598D-AC6E-C798-2B2F2C72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B3A73-5372-D74C-7EFA-A6BD8146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8DC9-A488-6F05-6638-813F6076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12228-C7EE-22E9-718A-9136BEC1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F1725-724D-5E95-59B4-A4DD593F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A792-974D-152F-0B3E-2B376BC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0A181-190A-45E5-D5C7-8F832BFA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7EF40-DDE4-BC1E-1FB5-860DB790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96CE-CF5F-AE65-75A9-F14EDB3E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3961-6AFC-559F-6C0D-79B52CCD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A5B2A-70D2-357C-1AD9-ED8914E7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857FA-6646-08A4-2E1A-A57C86A5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8E238-BE32-118D-3EA5-D65341B01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F1D6A-88F3-724D-5E17-2F65AE3E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11813-5397-EA22-F87D-C5977D08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EEDC-AD3A-518B-00BC-9613A12B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7EE8D-C91F-65F5-34E6-BAD0283BB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6E09-E27A-C547-DFD4-74EB04A99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921C9-2AC2-0C3E-8C82-072E474B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F39A-2BB6-8D5A-D021-E34F7A78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2977B-59AA-8523-308F-95C0395F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3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8799E-29FB-E1A4-FA9B-A1CE8E16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F352-54E5-9D77-ABBE-F99E7DE9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7AECD-5415-BF68-C774-2DF0E8DCE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179A5-241E-524B-A494-088E4C1C1D91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0C8C-DEF1-2976-D2F2-2ABCEF06C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6918B-E209-94E5-C34C-9C85D085E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24F1-EBA5-3541-8511-8FB6F512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8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6856523-7632-14E0-E945-FD0D661CDECB}"/>
              </a:ext>
            </a:extLst>
          </p:cNvPr>
          <p:cNvGrpSpPr>
            <a:grpSpLocks noChangeAspect="1"/>
          </p:cNvGrpSpPr>
          <p:nvPr/>
        </p:nvGrpSpPr>
        <p:grpSpPr>
          <a:xfrm>
            <a:off x="3510006" y="3989037"/>
            <a:ext cx="5171991" cy="2693615"/>
            <a:chOff x="3776880" y="53897"/>
            <a:chExt cx="5043466" cy="2626678"/>
          </a:xfrm>
        </p:grpSpPr>
        <p:pic>
          <p:nvPicPr>
            <p:cNvPr id="22" name="Picture 21" descr="A close up of a plant&#10;&#10;Description automatically generated">
              <a:extLst>
                <a:ext uri="{FF2B5EF4-FFF2-40B4-BE49-F238E27FC236}">
                  <a16:creationId xmlns:a16="http://schemas.microsoft.com/office/drawing/2014/main" id="{3719AD47-C8EC-F3F8-DBB0-40874D164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6270" y="470918"/>
              <a:ext cx="1434076" cy="2209657"/>
            </a:xfrm>
            <a:prstGeom prst="rect">
              <a:avLst/>
            </a:prstGeom>
          </p:spPr>
        </p:pic>
        <p:pic>
          <p:nvPicPr>
            <p:cNvPr id="25" name="Picture 24" descr="A fenced in water with grass and hills in the background&#10;&#10;Description automatically generated">
              <a:extLst>
                <a:ext uri="{FF2B5EF4-FFF2-40B4-BE49-F238E27FC236}">
                  <a16:creationId xmlns:a16="http://schemas.microsoft.com/office/drawing/2014/main" id="{FB8244B2-97FD-E723-0320-45C5BD5BB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92624" y="479019"/>
              <a:ext cx="2343546" cy="2197046"/>
            </a:xfrm>
            <a:prstGeom prst="rect">
              <a:avLst/>
            </a:prstGeom>
          </p:spPr>
        </p:pic>
        <p:pic>
          <p:nvPicPr>
            <p:cNvPr id="26" name="Picture 25" descr="A person in a hat and gloves holding a bucket with liquid&#10;&#10;Description automatically generated">
              <a:extLst>
                <a:ext uri="{FF2B5EF4-FFF2-40B4-BE49-F238E27FC236}">
                  <a16:creationId xmlns:a16="http://schemas.microsoft.com/office/drawing/2014/main" id="{57BF2DB9-398E-92F0-E08E-687161347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76880" y="479019"/>
              <a:ext cx="1159765" cy="219704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5B7436-D505-130E-DA1D-5D8932364130}"/>
                </a:ext>
              </a:extLst>
            </p:cNvPr>
            <p:cNvSpPr/>
            <p:nvPr/>
          </p:nvSpPr>
          <p:spPr>
            <a:xfrm>
              <a:off x="3776880" y="479019"/>
              <a:ext cx="5043466" cy="21970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CAAED7-1F88-422F-CF45-48099D79F545}"/>
                </a:ext>
              </a:extLst>
            </p:cNvPr>
            <p:cNvSpPr txBox="1"/>
            <p:nvPr/>
          </p:nvSpPr>
          <p:spPr>
            <a:xfrm>
              <a:off x="3776880" y="53897"/>
              <a:ext cx="5043466" cy="4501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/>
                <a:t>Field Investigations</a:t>
              </a:r>
            </a:p>
          </p:txBody>
        </p:sp>
      </p:grpSp>
      <p:sp>
        <p:nvSpPr>
          <p:cNvPr id="31" name="Down Arrow 30">
            <a:extLst>
              <a:ext uri="{FF2B5EF4-FFF2-40B4-BE49-F238E27FC236}">
                <a16:creationId xmlns:a16="http://schemas.microsoft.com/office/drawing/2014/main" id="{8CF7BF76-B54E-7DF6-E2EE-4F83CB419A3D}"/>
              </a:ext>
            </a:extLst>
          </p:cNvPr>
          <p:cNvSpPr/>
          <p:nvPr/>
        </p:nvSpPr>
        <p:spPr>
          <a:xfrm rot="16200000" flipH="1">
            <a:off x="5741276" y="752734"/>
            <a:ext cx="914400" cy="1828800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510DCC9-4068-753E-B015-81673937BC5F}"/>
              </a:ext>
            </a:extLst>
          </p:cNvPr>
          <p:cNvSpPr/>
          <p:nvPr/>
        </p:nvSpPr>
        <p:spPr>
          <a:xfrm rot="5400000" flipH="1">
            <a:off x="5641136" y="1812838"/>
            <a:ext cx="909725" cy="182880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85A0A1-80B5-A4FD-BA57-D8402F066C9B}"/>
              </a:ext>
            </a:extLst>
          </p:cNvPr>
          <p:cNvGrpSpPr/>
          <p:nvPr/>
        </p:nvGrpSpPr>
        <p:grpSpPr>
          <a:xfrm>
            <a:off x="7410959" y="171130"/>
            <a:ext cx="4044456" cy="3640846"/>
            <a:chOff x="7410959" y="171130"/>
            <a:chExt cx="4044456" cy="36408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ECB69A-10FC-DD3E-4E2E-A9F165E9A319}"/>
                </a:ext>
              </a:extLst>
            </p:cNvPr>
            <p:cNvGrpSpPr/>
            <p:nvPr/>
          </p:nvGrpSpPr>
          <p:grpSpPr>
            <a:xfrm>
              <a:off x="7410959" y="171130"/>
              <a:ext cx="4044456" cy="3640846"/>
              <a:chOff x="7617398" y="3394613"/>
              <a:chExt cx="4044456" cy="364084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07A81AC-57C0-F38F-6CE1-F0C66B4EC63B}"/>
                  </a:ext>
                </a:extLst>
              </p:cNvPr>
              <p:cNvGrpSpPr/>
              <p:nvPr/>
            </p:nvGrpSpPr>
            <p:grpSpPr>
              <a:xfrm>
                <a:off x="7617398" y="3394613"/>
                <a:ext cx="4044456" cy="3640846"/>
                <a:chOff x="7782654" y="3522646"/>
                <a:chExt cx="4044456" cy="3640846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EAC48AE-6E15-CADB-DAE8-EBA223200EAA}"/>
                    </a:ext>
                  </a:extLst>
                </p:cNvPr>
                <p:cNvSpPr txBox="1"/>
                <p:nvPr/>
              </p:nvSpPr>
              <p:spPr>
                <a:xfrm>
                  <a:off x="7782654" y="3522646"/>
                  <a:ext cx="4044456" cy="46166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/>
                    <a:t>Models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0AC5324-B096-116B-850E-AFA130639A82}"/>
                    </a:ext>
                  </a:extLst>
                </p:cNvPr>
                <p:cNvSpPr/>
                <p:nvPr/>
              </p:nvSpPr>
              <p:spPr>
                <a:xfrm>
                  <a:off x="7782654" y="3992618"/>
                  <a:ext cx="4044456" cy="317087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B6C70BA-13D7-B51B-F9D8-DACDA3257F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74722" y="4011318"/>
                <a:ext cx="3836325" cy="1287538"/>
                <a:chOff x="7967761" y="4502624"/>
                <a:chExt cx="3031021" cy="101726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A6A3D88-3961-AB15-C9E3-D8C4EA3FD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7678" r="8771"/>
                <a:stretch/>
              </p:blipFill>
              <p:spPr>
                <a:xfrm>
                  <a:off x="7967761" y="4502624"/>
                  <a:ext cx="3031021" cy="855387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2E9AA22-71B5-D7E6-3B19-341C9BBFD22B}"/>
                    </a:ext>
                  </a:extLst>
                </p:cNvPr>
                <p:cNvSpPr/>
                <p:nvPr/>
              </p:nvSpPr>
              <p:spPr>
                <a:xfrm>
                  <a:off x="8002394" y="5400294"/>
                  <a:ext cx="312204" cy="1195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BDDED4-38C1-7F50-C9B1-DFD59BEADFB8}"/>
                  </a:ext>
                </a:extLst>
              </p:cNvPr>
              <p:cNvSpPr/>
              <p:nvPr/>
            </p:nvSpPr>
            <p:spPr>
              <a:xfrm>
                <a:off x="11297319" y="4039894"/>
                <a:ext cx="270114" cy="223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8EFC1F-3C65-A013-8EC1-BDEFAA27B65E}"/>
                  </a:ext>
                </a:extLst>
              </p:cNvPr>
              <p:cNvSpPr/>
              <p:nvPr/>
            </p:nvSpPr>
            <p:spPr>
              <a:xfrm>
                <a:off x="11299387" y="5272821"/>
                <a:ext cx="270114" cy="223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094AF847-378D-0417-4227-AE3DFFD6A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2294" y="3911687"/>
                <a:ext cx="1257499" cy="239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8D9CFFB-A037-2487-A524-2CFECBB68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6046" y="1937811"/>
              <a:ext cx="2071776" cy="172513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4A921DC-E39E-2084-4E91-EE774D0F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89683" y="2078219"/>
              <a:ext cx="1956588" cy="1529555"/>
            </a:xfrm>
            <a:prstGeom prst="rect">
              <a:avLst/>
            </a:prstGeom>
          </p:spPr>
        </p:pic>
      </p:grpSp>
      <p:sp>
        <p:nvSpPr>
          <p:cNvPr id="63" name="Circular Arrow 62">
            <a:extLst>
              <a:ext uri="{FF2B5EF4-FFF2-40B4-BE49-F238E27FC236}">
                <a16:creationId xmlns:a16="http://schemas.microsoft.com/office/drawing/2014/main" id="{92B5CAA1-AA72-29BD-2ABB-8E801BAE4CAA}"/>
              </a:ext>
            </a:extLst>
          </p:cNvPr>
          <p:cNvSpPr/>
          <p:nvPr/>
        </p:nvSpPr>
        <p:spPr>
          <a:xfrm rot="21183447" flipV="1">
            <a:off x="7788603" y="2466141"/>
            <a:ext cx="2287839" cy="3108474"/>
          </a:xfrm>
          <a:prstGeom prst="circularArrow">
            <a:avLst>
              <a:gd name="adj1" fmla="val 12500"/>
              <a:gd name="adj2" fmla="val 948359"/>
              <a:gd name="adj3" fmla="val 20457681"/>
              <a:gd name="adj4" fmla="val 15772719"/>
              <a:gd name="adj5" fmla="val 1490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4" name="Circular Arrow 1023">
            <a:extLst>
              <a:ext uri="{FF2B5EF4-FFF2-40B4-BE49-F238E27FC236}">
                <a16:creationId xmlns:a16="http://schemas.microsoft.com/office/drawing/2014/main" id="{9A350DB5-68EC-CED7-9903-A7BD60BA38AD}"/>
              </a:ext>
            </a:extLst>
          </p:cNvPr>
          <p:cNvSpPr/>
          <p:nvPr/>
        </p:nvSpPr>
        <p:spPr>
          <a:xfrm rot="416553" flipH="1" flipV="1">
            <a:off x="2115560" y="2434800"/>
            <a:ext cx="2287839" cy="3108474"/>
          </a:xfrm>
          <a:prstGeom prst="circularArrow">
            <a:avLst>
              <a:gd name="adj1" fmla="val 12500"/>
              <a:gd name="adj2" fmla="val 948359"/>
              <a:gd name="adj3" fmla="val 20457681"/>
              <a:gd name="adj4" fmla="val 15772719"/>
              <a:gd name="adj5" fmla="val 1490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7" name="Circular Arrow 1026">
            <a:extLst>
              <a:ext uri="{FF2B5EF4-FFF2-40B4-BE49-F238E27FC236}">
                <a16:creationId xmlns:a16="http://schemas.microsoft.com/office/drawing/2014/main" id="{69F46A44-FA68-9A19-9F59-0E8B77D933EA}"/>
              </a:ext>
            </a:extLst>
          </p:cNvPr>
          <p:cNvSpPr/>
          <p:nvPr/>
        </p:nvSpPr>
        <p:spPr>
          <a:xfrm rot="16200000" flipH="1">
            <a:off x="1203519" y="1647507"/>
            <a:ext cx="4542876" cy="4829197"/>
          </a:xfrm>
          <a:prstGeom prst="circularArrow">
            <a:avLst>
              <a:gd name="adj1" fmla="val 7683"/>
              <a:gd name="adj2" fmla="val 881922"/>
              <a:gd name="adj3" fmla="val 20418972"/>
              <a:gd name="adj4" fmla="val 16178713"/>
              <a:gd name="adj5" fmla="val 899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9" name="Circular Arrow 1028">
            <a:extLst>
              <a:ext uri="{FF2B5EF4-FFF2-40B4-BE49-F238E27FC236}">
                <a16:creationId xmlns:a16="http://schemas.microsoft.com/office/drawing/2014/main" id="{841883FF-F37B-AD1C-70A0-34D22F280B01}"/>
              </a:ext>
            </a:extLst>
          </p:cNvPr>
          <p:cNvSpPr/>
          <p:nvPr/>
        </p:nvSpPr>
        <p:spPr>
          <a:xfrm rot="5400000">
            <a:off x="6467627" y="1647506"/>
            <a:ext cx="4542876" cy="4829197"/>
          </a:xfrm>
          <a:prstGeom prst="circularArrow">
            <a:avLst>
              <a:gd name="adj1" fmla="val 7683"/>
              <a:gd name="adj2" fmla="val 881922"/>
              <a:gd name="adj3" fmla="val 20418972"/>
              <a:gd name="adj4" fmla="val 16178713"/>
              <a:gd name="adj5" fmla="val 899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18DFFC-C3CB-52F9-3A7A-3400C6F92F1A}"/>
              </a:ext>
            </a:extLst>
          </p:cNvPr>
          <p:cNvGrpSpPr/>
          <p:nvPr/>
        </p:nvGrpSpPr>
        <p:grpSpPr>
          <a:xfrm>
            <a:off x="716577" y="171130"/>
            <a:ext cx="4036851" cy="3632539"/>
            <a:chOff x="716577" y="171130"/>
            <a:chExt cx="4036851" cy="36325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A32232-17B7-CD61-9A64-9BEF305CBF5A}"/>
                </a:ext>
              </a:extLst>
            </p:cNvPr>
            <p:cNvSpPr/>
            <p:nvPr/>
          </p:nvSpPr>
          <p:spPr>
            <a:xfrm>
              <a:off x="716578" y="628717"/>
              <a:ext cx="4036850" cy="31749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003B257-1C53-72AD-B86F-4BB99E6A2A63}"/>
                </a:ext>
              </a:extLst>
            </p:cNvPr>
            <p:cNvSpPr txBox="1"/>
            <p:nvPr/>
          </p:nvSpPr>
          <p:spPr>
            <a:xfrm>
              <a:off x="716577" y="171130"/>
              <a:ext cx="4036850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Molecular measurements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48C998-6CCD-DBEC-46C9-3F5AA38C5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4138" r="8782"/>
            <a:stretch/>
          </p:blipFill>
          <p:spPr>
            <a:xfrm>
              <a:off x="2359503" y="2101888"/>
              <a:ext cx="2103064" cy="157291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1E75CE-118A-B7B8-83FF-9A71B181660B}"/>
                </a:ext>
              </a:extLst>
            </p:cNvPr>
            <p:cNvGrpSpPr/>
            <p:nvPr/>
          </p:nvGrpSpPr>
          <p:grpSpPr>
            <a:xfrm>
              <a:off x="832458" y="740304"/>
              <a:ext cx="1446079" cy="2956684"/>
              <a:chOff x="372540" y="1302676"/>
              <a:chExt cx="1446079" cy="295668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D8C7E5A-6003-D48C-326C-4045EE7D88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10031"/>
              <a:stretch/>
            </p:blipFill>
            <p:spPr>
              <a:xfrm>
                <a:off x="372540" y="1657321"/>
                <a:ext cx="1446079" cy="2602039"/>
              </a:xfrm>
              <a:prstGeom prst="rect">
                <a:avLst/>
              </a:prstGeom>
            </p:spPr>
          </p:pic>
          <p:pic>
            <p:nvPicPr>
              <p:cNvPr id="1026" name="Picture 2" descr="Stanford Synchrotron Radiation Lightsource (SSRL) – Lightsources.org">
                <a:extLst>
                  <a:ext uri="{FF2B5EF4-FFF2-40B4-BE49-F238E27FC236}">
                    <a16:creationId xmlns:a16="http://schemas.microsoft.com/office/drawing/2014/main" id="{E633BA33-10F5-568E-0E7C-C8598747B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5892" y="3487073"/>
                <a:ext cx="785453" cy="361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2D0C0E-23AB-4470-72AA-D1CAC5D5C601}"/>
                  </a:ext>
                </a:extLst>
              </p:cNvPr>
              <p:cNvSpPr txBox="1"/>
              <p:nvPr/>
            </p:nvSpPr>
            <p:spPr>
              <a:xfrm>
                <a:off x="750211" y="1302676"/>
                <a:ext cx="690735" cy="33855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XAS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1C8ED6C-204F-B935-4B6C-8893407DD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244" t="22741" r="13534"/>
            <a:stretch/>
          </p:blipFill>
          <p:spPr>
            <a:xfrm>
              <a:off x="2338306" y="708311"/>
              <a:ext cx="2102496" cy="1345372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61ED2F-6079-5639-3708-C439FA85B32B}"/>
                </a:ext>
              </a:extLst>
            </p:cNvPr>
            <p:cNvSpPr/>
            <p:nvPr/>
          </p:nvSpPr>
          <p:spPr>
            <a:xfrm>
              <a:off x="3661410" y="2156394"/>
              <a:ext cx="441842" cy="365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2C02EE-BCD9-CEF5-E047-615922CCFD5D}"/>
                </a:ext>
              </a:extLst>
            </p:cNvPr>
            <p:cNvSpPr txBox="1"/>
            <p:nvPr/>
          </p:nvSpPr>
          <p:spPr>
            <a:xfrm>
              <a:off x="3384137" y="768762"/>
              <a:ext cx="1333637" cy="3385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LC-ESI-MS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6232A7-C1E8-BFB2-CD2F-E2B18495EAD9}"/>
                </a:ext>
              </a:extLst>
            </p:cNvPr>
            <p:cNvSpPr/>
            <p:nvPr/>
          </p:nvSpPr>
          <p:spPr>
            <a:xfrm>
              <a:off x="3927670" y="2490743"/>
              <a:ext cx="513132" cy="3472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1" name="Picture 2" descr="Environmental Molecular Sciences Laboratory - Wikipedia">
              <a:extLst>
                <a:ext uri="{FF2B5EF4-FFF2-40B4-BE49-F238E27FC236}">
                  <a16:creationId xmlns:a16="http://schemas.microsoft.com/office/drawing/2014/main" id="{ABC7F08A-A110-1975-981E-63B8AF4E3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799" y="1058815"/>
              <a:ext cx="793270" cy="46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A83AC5-6731-2E75-2BD0-FDBF1E020941}"/>
                </a:ext>
              </a:extLst>
            </p:cNvPr>
            <p:cNvSpPr txBox="1"/>
            <p:nvPr/>
          </p:nvSpPr>
          <p:spPr>
            <a:xfrm>
              <a:off x="3552871" y="2396685"/>
              <a:ext cx="1167678" cy="3385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LC-ICP-MS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43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</Words>
  <Application>Microsoft Macintosh PowerPoint</Application>
  <PresentationFormat>Widescreen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W Dewey</dc:creator>
  <cp:lastModifiedBy>Christian W Dewey</cp:lastModifiedBy>
  <cp:revision>1</cp:revision>
  <dcterms:created xsi:type="dcterms:W3CDTF">2024-07-10T18:55:53Z</dcterms:created>
  <dcterms:modified xsi:type="dcterms:W3CDTF">2024-07-10T19:01:18Z</dcterms:modified>
</cp:coreProperties>
</file>